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8" name="Espaço Reservado para Número de Slid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vre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orma livre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D65B141-C3F8-4FB8-AB16-35127844CD71}" type="datetimeFigureOut">
              <a:rPr lang="pt-BR" smtClean="0"/>
              <a:t>09/03/2012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312C794-818C-430E-AD4B-7F1B35D9FEC1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 bwMode="grayWhite">
          <a:xfrm>
            <a:off x="251520" y="1844824"/>
            <a:ext cx="7988424" cy="1470025"/>
          </a:xfrm>
        </p:spPr>
        <p:txBody>
          <a:bodyPr/>
          <a:lstStyle/>
          <a:p>
            <a:r>
              <a:rPr lang="pt-BR" cap="none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2">
                    <a:lumMod val="60000"/>
                    <a:lumOff val="40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SEGURANÇA DO TRABALHO:</a:t>
            </a:r>
            <a:endParaRPr lang="pt-BR" cap="none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2">
                  <a:lumMod val="60000"/>
                  <a:lumOff val="40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27584" y="2924944"/>
            <a:ext cx="7632848" cy="1752600"/>
          </a:xfrm>
        </p:spPr>
        <p:txBody>
          <a:bodyPr>
            <a:noAutofit/>
          </a:bodyPr>
          <a:lstStyle/>
          <a:p>
            <a:pPr algn="ctr"/>
            <a:r>
              <a:rPr lang="pt-BR" sz="4000" dirty="0" smtClean="0">
                <a:latin typeface="+mj-lt"/>
              </a:rPr>
              <a:t>Responsabilidade Civil </a:t>
            </a:r>
            <a:r>
              <a:rPr lang="pt-BR" sz="4000" dirty="0" smtClean="0">
                <a:latin typeface="+mj-lt"/>
              </a:rPr>
              <a:t>por </a:t>
            </a:r>
            <a:r>
              <a:rPr lang="pt-BR" sz="4000" dirty="0" smtClean="0">
                <a:latin typeface="+mj-lt"/>
              </a:rPr>
              <a:t>acidente do trabalho.</a:t>
            </a:r>
            <a:endParaRPr lang="pt-BR" sz="4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1669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pt-BR" sz="36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CONCLUSÃO</a:t>
            </a:r>
            <a:endParaRPr lang="pt-BR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772816"/>
            <a:ext cx="7467600" cy="4525963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pt-BR" sz="3600" dirty="0" smtClean="0">
                <a:latin typeface="+mj-lt"/>
              </a:rPr>
              <a:t>Diante de todos estes conceitos podemos concluir que a empresa assume a responsabilidade civil em caso de acidente do trabalho, ficando assim obrigada a reparar os danos causados ao empregado acidentado, sejam eles morais ou materiais.</a:t>
            </a:r>
            <a:endParaRPr lang="pt-BR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60825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1560" y="1412776"/>
            <a:ext cx="8075240" cy="1143000"/>
          </a:xfrm>
        </p:spPr>
        <p:txBody>
          <a:bodyPr>
            <a:noAutofit/>
          </a:bodyPr>
          <a:lstStyle/>
          <a:p>
            <a:r>
              <a:rPr lang="pt-BR" sz="4000" dirty="0" smtClean="0"/>
              <a:t>Conceito de Responsabilidade Civil: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780928"/>
            <a:ext cx="7715200" cy="2808312"/>
          </a:xfrm>
        </p:spPr>
        <p:txBody>
          <a:bodyPr>
            <a:normAutofit/>
          </a:bodyPr>
          <a:lstStyle/>
          <a:p>
            <a:pPr marL="36576" indent="0" algn="ctr">
              <a:buNone/>
            </a:pPr>
            <a:r>
              <a:rPr lang="pt-BR" sz="3800" dirty="0" smtClean="0">
                <a:latin typeface="+mj-lt"/>
              </a:rPr>
              <a:t>É a obrigação de alguém reparar o dano causado a outrem em decorrência de ação ou omissão.</a:t>
            </a:r>
            <a:endParaRPr lang="pt-BR" sz="3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7051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2204864"/>
            <a:ext cx="7467600" cy="1935088"/>
          </a:xfrm>
        </p:spPr>
        <p:txBody>
          <a:bodyPr>
            <a:noAutofit/>
          </a:bodyPr>
          <a:lstStyle/>
          <a:p>
            <a:pPr algn="ctr"/>
            <a:r>
              <a:rPr lang="pt-BR" sz="5400" dirty="0" smtClean="0"/>
              <a:t>Direito do Trabalhador de acordo com a Constituição Federal</a:t>
            </a:r>
            <a:endParaRPr lang="pt-BR" sz="5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 flipV="1">
            <a:off x="457200" y="6021288"/>
            <a:ext cx="7467600" cy="59155"/>
          </a:xfrm>
        </p:spPr>
        <p:txBody>
          <a:bodyPr>
            <a:normAutofit fontScale="25000" lnSpcReduction="20000"/>
          </a:bodyPr>
          <a:lstStyle/>
          <a:p>
            <a:pPr marL="36576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12007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856984" cy="1228998"/>
          </a:xfrm>
        </p:spPr>
        <p:txBody>
          <a:bodyPr>
            <a:noAutofit/>
          </a:bodyPr>
          <a:lstStyle/>
          <a:p>
            <a:r>
              <a:rPr lang="pt-BR" sz="3600" dirty="0" smtClean="0"/>
              <a:t>Art. 7º - </a:t>
            </a:r>
            <a:r>
              <a:rPr lang="pt-BR" sz="3600" dirty="0"/>
              <a:t>São direitos dos trabalhadores urbanos e rurais, além de outros que visem à melhoria de sua condição social: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988840"/>
            <a:ext cx="9036496" cy="4525963"/>
          </a:xfrm>
        </p:spPr>
        <p:txBody>
          <a:bodyPr>
            <a:no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marL="36576" indent="0">
              <a:buNone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XXII - redução dos riscos inerentes ao trabalho, por meio de normas de saúde, higiene e </a:t>
            </a:r>
            <a:r>
              <a:rPr lang="pt-BR" sz="3200" b="1" spc="150" dirty="0">
                <a:ln w="11430"/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segurança</a:t>
            </a:r>
            <a:r>
              <a:rPr lang="pt-B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;</a:t>
            </a:r>
          </a:p>
          <a:p>
            <a:pPr marL="36576" indent="0">
              <a:buNone/>
            </a:pPr>
            <a:endParaRPr lang="pt-BR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+mj-lt"/>
            </a:endParaRPr>
          </a:p>
          <a:p>
            <a:pPr marL="36576" indent="0">
              <a:buNone/>
            </a:pP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XXVIII - seguro contra </a:t>
            </a:r>
            <a:r>
              <a:rPr lang="pt-B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acidentes </a:t>
            </a: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de trabalho, a cargo do empregador, sem excluir </a:t>
            </a:r>
            <a:r>
              <a:rPr lang="pt-BR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a indenização a </a:t>
            </a:r>
            <a:r>
              <a:rPr lang="pt-BR" sz="3200" b="1" spc="150" dirty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+mj-lt"/>
              </a:rPr>
              <a:t>que este está obrigado, quando incorrer em dolo ou culpa;</a:t>
            </a:r>
          </a:p>
        </p:txBody>
      </p:sp>
    </p:spTree>
    <p:extLst>
      <p:ext uri="{BB962C8B-B14F-4D97-AF65-F5344CB8AC3E}">
        <p14:creationId xmlns:p14="http://schemas.microsoft.com/office/powerpoint/2010/main" val="1718066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640960" cy="1070992"/>
          </a:xfrm>
        </p:spPr>
        <p:txBody>
          <a:bodyPr>
            <a:normAutofit fontScale="90000"/>
          </a:bodyPr>
          <a:lstStyle/>
          <a:p>
            <a:r>
              <a:rPr lang="pt-BR" sz="4000" dirty="0"/>
              <a:t>Art. </a:t>
            </a:r>
            <a:r>
              <a:rPr lang="pt-BR" sz="4000" dirty="0" smtClean="0"/>
              <a:t>157- </a:t>
            </a:r>
            <a:r>
              <a:rPr lang="pt-BR" sz="3800" dirty="0" smtClean="0"/>
              <a:t>Consolidação </a:t>
            </a:r>
            <a:r>
              <a:rPr lang="pt-BR" sz="3800" dirty="0"/>
              <a:t>das Leis do Trabalho</a:t>
            </a:r>
            <a:r>
              <a:rPr lang="pt-BR" b="1" dirty="0"/>
              <a:t/>
            </a:r>
            <a:br>
              <a:rPr lang="pt-BR" b="1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76064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t-BR" sz="3200" dirty="0" smtClean="0">
                <a:latin typeface="+mj-lt"/>
              </a:rPr>
              <a:t>Cabe às empresas:</a:t>
            </a:r>
          </a:p>
          <a:p>
            <a:pPr marL="36576" indent="0">
              <a:buNone/>
            </a:pPr>
            <a:endParaRPr lang="pt-BR" sz="3200" dirty="0" smtClean="0">
              <a:latin typeface="+mj-lt"/>
            </a:endParaRPr>
          </a:p>
          <a:p>
            <a:pPr marL="36576" indent="0">
              <a:buNone/>
            </a:pPr>
            <a:r>
              <a:rPr lang="pt-BR" sz="3200" dirty="0" smtClean="0">
                <a:latin typeface="+mj-lt"/>
              </a:rPr>
              <a:t>I - cumprir e fazer cumprir as normas de segurança e medicina do trabalho; </a:t>
            </a:r>
          </a:p>
          <a:p>
            <a:pPr marL="36576" indent="0">
              <a:buNone/>
            </a:pPr>
            <a:endParaRPr lang="pt-BR" sz="3200" dirty="0" smtClean="0">
              <a:latin typeface="+mj-lt"/>
            </a:endParaRPr>
          </a:p>
          <a:p>
            <a:pPr marL="36576" indent="0">
              <a:buNone/>
            </a:pPr>
            <a:r>
              <a:rPr lang="pt-BR" sz="3200" dirty="0" smtClean="0">
                <a:latin typeface="+mj-lt"/>
              </a:rPr>
              <a:t>II - instruir os empregados, através de ordens de serviço, quanto às precauções a tomar no sentido de evitar acidentes do trabalho ou doenças ocupacionais;</a:t>
            </a:r>
          </a:p>
        </p:txBody>
      </p:sp>
    </p:spTree>
    <p:extLst>
      <p:ext uri="{BB962C8B-B14F-4D97-AF65-F5344CB8AC3E}">
        <p14:creationId xmlns:p14="http://schemas.microsoft.com/office/powerpoint/2010/main" val="13458816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836712"/>
            <a:ext cx="8784976" cy="2578298"/>
          </a:xfrm>
        </p:spPr>
        <p:txBody>
          <a:bodyPr>
            <a:noAutofit/>
          </a:bodyPr>
          <a:lstStyle/>
          <a:p>
            <a:r>
              <a:rPr lang="pt-BR" sz="3400" dirty="0"/>
              <a:t>Art. </a:t>
            </a:r>
            <a:r>
              <a:rPr lang="pt-BR" sz="3400" dirty="0" smtClean="0"/>
              <a:t>186 do Código Civil - </a:t>
            </a:r>
            <a:r>
              <a:rPr lang="pt-BR" sz="3400" dirty="0"/>
              <a:t>Aquele que, por ação ou omissão voluntária, negligência ou imprudência, violar direito e causar dano a outrem, ainda que exclusivamente moral, comete ato ilícito.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9512" y="4221088"/>
            <a:ext cx="8640960" cy="151207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pt-BR" sz="3400" dirty="0">
                <a:latin typeface="+mj-lt"/>
              </a:rPr>
              <a:t>Art. 927 do </a:t>
            </a:r>
            <a:r>
              <a:rPr lang="pt-BR" sz="3400" dirty="0" smtClean="0">
                <a:latin typeface="+mj-lt"/>
              </a:rPr>
              <a:t>Código Civil -</a:t>
            </a:r>
            <a:r>
              <a:rPr lang="pt-BR" sz="3400" dirty="0">
                <a:latin typeface="+mj-lt"/>
              </a:rPr>
              <a:t> Aquele que, por ato ilícito </a:t>
            </a:r>
            <a:r>
              <a:rPr lang="pt-BR" sz="3400" dirty="0" smtClean="0">
                <a:latin typeface="+mj-lt"/>
              </a:rPr>
              <a:t>causar </a:t>
            </a:r>
            <a:r>
              <a:rPr lang="pt-BR" sz="3400" dirty="0">
                <a:latin typeface="+mj-lt"/>
              </a:rPr>
              <a:t>dano a outrem, fica obrigado a repará-lo</a:t>
            </a:r>
            <a:r>
              <a:rPr lang="pt-BR" sz="3400" i="1" dirty="0">
                <a:latin typeface="+mj-lt"/>
              </a:rPr>
              <a:t>.</a:t>
            </a:r>
            <a:endParaRPr lang="pt-BR" sz="3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1280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496944" cy="1359024"/>
          </a:xfrm>
        </p:spPr>
        <p:txBody>
          <a:bodyPr>
            <a:normAutofit fontScale="90000"/>
          </a:bodyPr>
          <a:lstStyle/>
          <a:p>
            <a:r>
              <a:rPr lang="pt-BR" sz="3600" dirty="0"/>
              <a:t>Art. </a:t>
            </a:r>
            <a:r>
              <a:rPr lang="pt-BR" sz="3600" dirty="0" smtClean="0"/>
              <a:t>932 do Código Civil - </a:t>
            </a:r>
            <a:r>
              <a:rPr lang="pt-BR" sz="3600" dirty="0"/>
              <a:t>São </a:t>
            </a:r>
            <a:r>
              <a:rPr lang="pt-BR" sz="3600" dirty="0" smtClean="0"/>
              <a:t>também responsáveis </a:t>
            </a:r>
            <a:r>
              <a:rPr lang="pt-BR" sz="3600" dirty="0"/>
              <a:t>pela reparação civil:</a:t>
            </a:r>
            <a:r>
              <a:rPr lang="pt-BR" dirty="0">
                <a:latin typeface="+mn-lt"/>
              </a:rPr>
              <a:t/>
            </a:r>
            <a:br>
              <a:rPr lang="pt-BR" dirty="0">
                <a:latin typeface="+mn-lt"/>
              </a:rPr>
            </a:br>
            <a:endParaRPr lang="pt-BR" dirty="0">
              <a:latin typeface="+mn-lt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628800"/>
            <a:ext cx="8856984" cy="540060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pt-BR" sz="3200" b="1" dirty="0">
                <a:latin typeface="+mj-lt"/>
              </a:rPr>
              <a:t>III</a:t>
            </a:r>
            <a:r>
              <a:rPr lang="pt-BR" sz="3200" dirty="0">
                <a:latin typeface="+mj-lt"/>
              </a:rPr>
              <a:t> - o empregador ou comitente, por seus empregados, serviçais e prepostos, no exercício do trabalho que lhes competir, ou em razão dele</a:t>
            </a:r>
            <a:r>
              <a:rPr lang="pt-BR" sz="3200" dirty="0" smtClean="0">
                <a:latin typeface="+mj-lt"/>
              </a:rPr>
              <a:t>;</a:t>
            </a:r>
          </a:p>
          <a:p>
            <a:pPr marL="36576" indent="0">
              <a:buNone/>
            </a:pPr>
            <a:endParaRPr lang="pt-BR" sz="3200" dirty="0">
              <a:latin typeface="+mj-lt"/>
            </a:endParaRPr>
          </a:p>
          <a:p>
            <a:pPr marL="36576" indent="0">
              <a:buNone/>
            </a:pPr>
            <a:r>
              <a:rPr lang="pt-BR" sz="3200" dirty="0">
                <a:latin typeface="+mj-lt"/>
              </a:rPr>
              <a:t>Art. </a:t>
            </a:r>
            <a:r>
              <a:rPr lang="pt-BR" sz="3200" dirty="0" smtClean="0">
                <a:latin typeface="+mj-lt"/>
              </a:rPr>
              <a:t>934 do Código Civil - </a:t>
            </a:r>
            <a:r>
              <a:rPr lang="pt-BR" sz="3200" dirty="0">
                <a:latin typeface="+mj-lt"/>
              </a:rPr>
              <a:t>Aquele que ressarcir o dano causado por outrem pode reaver o que houver pago daquele por quem pagou, salvo se o causador do dano for descendente seu, absoluta ou relativamente incapaz.</a:t>
            </a:r>
            <a:endParaRPr lang="pt-B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917550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7467600" cy="1143000"/>
          </a:xfrm>
        </p:spPr>
        <p:txBody>
          <a:bodyPr>
            <a:normAutofit/>
          </a:bodyPr>
          <a:lstStyle/>
          <a:p>
            <a:r>
              <a:rPr lang="pt-BR" sz="3400" dirty="0" smtClean="0"/>
              <a:t>Competência: </a:t>
            </a:r>
            <a:endParaRPr lang="pt-BR" sz="34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2420888"/>
            <a:ext cx="8424936" cy="3312368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pt-BR" sz="3300" dirty="0" smtClean="0">
                <a:latin typeface="+mj-lt"/>
              </a:rPr>
              <a:t>Até o ano de 2004 existia um enorme conflito sobre qual seria a justiça competente para julgar ações indenizatórias propostas pelo empregado contra o empregador. (Justiça comum estadual ou Justiça do Trabalho?)</a:t>
            </a:r>
          </a:p>
        </p:txBody>
      </p:sp>
    </p:spTree>
    <p:extLst>
      <p:ext uri="{BB962C8B-B14F-4D97-AF65-F5344CB8AC3E}">
        <p14:creationId xmlns:p14="http://schemas.microsoft.com/office/powerpoint/2010/main" val="81180851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8640960" cy="936104"/>
          </a:xfrm>
        </p:spPr>
        <p:txBody>
          <a:bodyPr>
            <a:noAutofit/>
          </a:bodyPr>
          <a:lstStyle/>
          <a:p>
            <a:r>
              <a:rPr lang="pt-BR" sz="3200" dirty="0"/>
              <a:t>Porém a partir da emenda constitucional nº 45 de 2004 consolidou-se o entendimento de que a competência para o julgamento destas ações é da Justiça do Trabalho, incluindo ao art. 114 da Constituição o inciso VI, com a seguinte redação:</a:t>
            </a:r>
            <a:br>
              <a:rPr lang="pt-BR" sz="3200" dirty="0"/>
            </a:b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3356992"/>
            <a:ext cx="8280920" cy="2769171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pt-BR" sz="3200" dirty="0">
                <a:latin typeface="+mj-lt"/>
              </a:rPr>
              <a:t>Art. 114 - Compete à Justiça do Trabalho processar e julgar</a:t>
            </a:r>
            <a:r>
              <a:rPr lang="pt-BR" sz="3200" dirty="0" smtClean="0">
                <a:latin typeface="+mj-lt"/>
              </a:rPr>
              <a:t>:</a:t>
            </a:r>
          </a:p>
          <a:p>
            <a:pPr marL="36576" indent="0">
              <a:buNone/>
            </a:pPr>
            <a:r>
              <a:rPr lang="pt-BR" sz="3200" dirty="0">
                <a:latin typeface="+mj-lt"/>
              </a:rPr>
              <a:t>VI - as ações de indenização por dano moral ou patrimonial, decorrentes da relação de trabalho;</a:t>
            </a:r>
            <a:endParaRPr lang="pt-BR" sz="3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2356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a">
  <a:themeElements>
    <a:clrScheme name="Técnica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a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écnica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117</TotalTime>
  <Words>326</Words>
  <Application>Microsoft Office PowerPoint</Application>
  <PresentationFormat>Apresentação na tela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Técnica</vt:lpstr>
      <vt:lpstr>SEGURANÇA DO TRABALHO:</vt:lpstr>
      <vt:lpstr>Conceito de Responsabilidade Civil:</vt:lpstr>
      <vt:lpstr>Direito do Trabalhador de acordo com a Constituição Federal</vt:lpstr>
      <vt:lpstr>Art. 7º - São direitos dos trabalhadores urbanos e rurais, além de outros que visem à melhoria de sua condição social:</vt:lpstr>
      <vt:lpstr>Art. 157- Consolidação das Leis do Trabalho </vt:lpstr>
      <vt:lpstr>Art. 186 do Código Civil - Aquele que, por ação ou omissão voluntária, negligência ou imprudência, violar direito e causar dano a outrem, ainda que exclusivamente moral, comete ato ilícito.</vt:lpstr>
      <vt:lpstr>Art. 932 do Código Civil - São também responsáveis pela reparação civil: </vt:lpstr>
      <vt:lpstr>Competência: </vt:lpstr>
      <vt:lpstr>Porém a partir da emenda constitucional nº 45 de 2004 consolidou-se o entendimento de que a competência para o julgamento destas ações é da Justiça do Trabalho, incluindo ao art. 114 da Constituição o inciso VI, com a seguinte redação: </vt:lpstr>
      <vt:lpstr>CONCLUSÃO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SEGURANÇA DO TRABALHO:</dc:title>
  <dc:creator>Marcela</dc:creator>
  <cp:lastModifiedBy>Marcela</cp:lastModifiedBy>
  <cp:revision>12</cp:revision>
  <dcterms:created xsi:type="dcterms:W3CDTF">2012-03-08T20:59:10Z</dcterms:created>
  <dcterms:modified xsi:type="dcterms:W3CDTF">2012-03-09T18:15:22Z</dcterms:modified>
</cp:coreProperties>
</file>